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22"/>
  </p:notesMasterIdLst>
  <p:sldIdLst>
    <p:sldId id="256" r:id="rId2"/>
    <p:sldId id="258" r:id="rId3"/>
    <p:sldId id="257" r:id="rId4"/>
    <p:sldId id="262" r:id="rId5"/>
    <p:sldId id="263" r:id="rId6"/>
    <p:sldId id="259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</p:sldIdLst>
  <p:sldSz cx="9144000" cy="5143500" type="screen16x9"/>
  <p:notesSz cx="6858000" cy="9144000"/>
  <p:embeddedFontLst>
    <p:embeddedFont>
      <p:font typeface="Bebas Neue" panose="020B0604020202020204" charset="0"/>
      <p:regular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  <p:embeddedFont>
      <p:font typeface="Playfair Display" panose="020B0604020202020204" charset="0"/>
      <p:regular r:id="rId32"/>
      <p:bold r:id="rId33"/>
      <p:italic r:id="rId34"/>
      <p:boldItalic r:id="rId35"/>
    </p:embeddedFont>
    <p:embeddedFont>
      <p:font typeface="Roboto Condensed Light" panose="020B0604020202020204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624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8F5A21-D1CE-4E89-A2A6-8E9D3C20BDFB}">
  <a:tblStyle styleId="{D48F5A21-D1CE-4E89-A2A6-8E9D3C20BD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73" autoAdjust="0"/>
  </p:normalViewPr>
  <p:slideViewPr>
    <p:cSldViewPr snapToGrid="0">
      <p:cViewPr varScale="1">
        <p:scale>
          <a:sx n="90" d="100"/>
          <a:sy n="90" d="100"/>
        </p:scale>
        <p:origin x="840" y="240"/>
      </p:cViewPr>
      <p:guideLst>
        <p:guide orient="horz"/>
        <p:guide orient="horz" pos="6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8b9ae7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8b9ae7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41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329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372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91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76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96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666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8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65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174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93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13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47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061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00200" y="539400"/>
            <a:ext cx="5943600" cy="27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200"/>
              <a:buNone/>
              <a:defRPr sz="7200">
                <a:solidFill>
                  <a:srgbClr val="79422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38150" y="3745188"/>
            <a:ext cx="64677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362B2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5275" y="262700"/>
            <a:ext cx="8553900" cy="46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09880">
            <a:off x="-417041" y="3176525"/>
            <a:ext cx="1345850" cy="1775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7901" y="-212850"/>
            <a:ext cx="1659675" cy="197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256" y="441156"/>
            <a:ext cx="1303553" cy="133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513726">
            <a:off x="7662924" y="142484"/>
            <a:ext cx="2202130" cy="240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9249" y="1931150"/>
            <a:ext cx="1172375" cy="34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1700" y="3816631"/>
            <a:ext cx="1909494" cy="170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08326">
            <a:off x="750362" y="2802656"/>
            <a:ext cx="468703" cy="61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87952" y="2863597"/>
            <a:ext cx="2219966" cy="251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756" y="3816624"/>
            <a:ext cx="1252267" cy="120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/>
          <p:nvPr/>
        </p:nvSpPr>
        <p:spPr>
          <a:xfrm>
            <a:off x="295275" y="262700"/>
            <a:ext cx="8553900" cy="46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89467">
            <a:off x="8249651" y="142161"/>
            <a:ext cx="1203386" cy="123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2"/>
          <p:cNvPicPr preferRelativeResize="0"/>
          <p:nvPr/>
        </p:nvPicPr>
        <p:blipFill rotWithShape="1">
          <a:blip r:embed="rId3">
            <a:alphaModFix/>
          </a:blip>
          <a:srcRect l="3566" r="3557"/>
          <a:stretch/>
        </p:blipFill>
        <p:spPr>
          <a:xfrm>
            <a:off x="76592" y="97187"/>
            <a:ext cx="1128276" cy="1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92" y="262699"/>
            <a:ext cx="1264026" cy="112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13100" y="1184350"/>
            <a:ext cx="7710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295275" y="262700"/>
            <a:ext cx="8553900" cy="46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1999" y="2897859"/>
            <a:ext cx="1126476" cy="243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617" y="3997237"/>
            <a:ext cx="1126475" cy="120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42258">
            <a:off x="8133999" y="60574"/>
            <a:ext cx="1203392" cy="123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2929">
            <a:off x="-535092" y="-455174"/>
            <a:ext cx="1366298" cy="17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13100" y="1379000"/>
            <a:ext cx="5651400" cy="25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Char char="●"/>
              <a:defRPr sz="16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6550" y="539400"/>
            <a:ext cx="77145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295275" y="262700"/>
            <a:ext cx="8553900" cy="46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9249" y="1931150"/>
            <a:ext cx="1172375" cy="34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700" y="3816631"/>
            <a:ext cx="1909494" cy="170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5617" y="3997237"/>
            <a:ext cx="1126475" cy="120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099850" y="1268250"/>
            <a:ext cx="4944300" cy="11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099838" y="2495100"/>
            <a:ext cx="4944300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337600" y="262650"/>
            <a:ext cx="8553900" cy="46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09880">
            <a:off x="-417041" y="3176525"/>
            <a:ext cx="1345850" cy="1775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7952" y="2863597"/>
            <a:ext cx="2219966" cy="251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56" y="3816624"/>
            <a:ext cx="1252267" cy="12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08326">
            <a:off x="8261387" y="3257931"/>
            <a:ext cx="468703" cy="61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409875" flipH="1">
            <a:off x="8246134" y="129686"/>
            <a:ext cx="1126474" cy="120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02929">
            <a:off x="-535092" y="-455174"/>
            <a:ext cx="1366298" cy="17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2297">
            <a:off x="8149274" y="3983435"/>
            <a:ext cx="1203391" cy="1234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/>
          </p:nvPr>
        </p:nvSpPr>
        <p:spPr>
          <a:xfrm>
            <a:off x="1628400" y="1752475"/>
            <a:ext cx="252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1628400" y="2280175"/>
            <a:ext cx="252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5437301" y="1752475"/>
            <a:ext cx="252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4"/>
          </p:nvPr>
        </p:nvSpPr>
        <p:spPr>
          <a:xfrm>
            <a:off x="5437301" y="2280175"/>
            <a:ext cx="252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5"/>
          </p:nvPr>
        </p:nvSpPr>
        <p:spPr>
          <a:xfrm>
            <a:off x="1628400" y="3185875"/>
            <a:ext cx="252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6"/>
          </p:nvPr>
        </p:nvSpPr>
        <p:spPr>
          <a:xfrm>
            <a:off x="1628400" y="3713575"/>
            <a:ext cx="252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/>
          </p:nvPr>
        </p:nvSpPr>
        <p:spPr>
          <a:xfrm>
            <a:off x="5437301" y="3185875"/>
            <a:ext cx="252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5437301" y="3713575"/>
            <a:ext cx="252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713100" y="1752475"/>
            <a:ext cx="91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100" y="3185875"/>
            <a:ext cx="91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522000" y="1752475"/>
            <a:ext cx="91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 hasCustomPrompt="1"/>
          </p:nvPr>
        </p:nvSpPr>
        <p:spPr>
          <a:xfrm>
            <a:off x="4522000" y="3185875"/>
            <a:ext cx="91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/>
          <p:nvPr/>
        </p:nvSpPr>
        <p:spPr>
          <a:xfrm>
            <a:off x="295275" y="262700"/>
            <a:ext cx="8553900" cy="46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2">
            <a:alphaModFix/>
          </a:blip>
          <a:srcRect b="11308"/>
          <a:stretch/>
        </p:blipFill>
        <p:spPr>
          <a:xfrm rot="28">
            <a:off x="7658500" y="2809783"/>
            <a:ext cx="1972850" cy="246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617" y="3997237"/>
            <a:ext cx="1126475" cy="120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289467">
            <a:off x="8325851" y="-162639"/>
            <a:ext cx="1203386" cy="123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5">
            <a:alphaModFix/>
          </a:blip>
          <a:srcRect l="1774" r="1765"/>
          <a:stretch/>
        </p:blipFill>
        <p:spPr>
          <a:xfrm rot="-1708332">
            <a:off x="8361649" y="613731"/>
            <a:ext cx="468703" cy="61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2448900" y="539400"/>
            <a:ext cx="4246200" cy="19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>
            <a:off x="2712750" y="2571300"/>
            <a:ext cx="3718500" cy="11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295275" y="262700"/>
            <a:ext cx="8553900" cy="46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3" y="1336734"/>
            <a:ext cx="1962376" cy="388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73698" y="2778622"/>
            <a:ext cx="2219966" cy="251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 rotWithShape="1">
          <a:blip r:embed="rId4">
            <a:alphaModFix/>
          </a:blip>
          <a:srcRect t="1047" b="1047"/>
          <a:stretch/>
        </p:blipFill>
        <p:spPr>
          <a:xfrm>
            <a:off x="3617250" y="3749956"/>
            <a:ext cx="1909494" cy="170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409875" flipH="1">
            <a:off x="8246134" y="129686"/>
            <a:ext cx="1126474" cy="120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 rotWithShape="1">
          <a:blip r:embed="rId6">
            <a:alphaModFix/>
          </a:blip>
          <a:srcRect l="69" r="79"/>
          <a:stretch/>
        </p:blipFill>
        <p:spPr>
          <a:xfrm>
            <a:off x="7644074" y="3053350"/>
            <a:ext cx="1262731" cy="112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/>
          <p:nvPr/>
        </p:nvSpPr>
        <p:spPr>
          <a:xfrm>
            <a:off x="295275" y="262700"/>
            <a:ext cx="8553900" cy="46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901" y="-212850"/>
            <a:ext cx="1659675" cy="197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256" y="441156"/>
            <a:ext cx="1303553" cy="133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9249" y="1931150"/>
            <a:ext cx="1172375" cy="34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1700" y="3816631"/>
            <a:ext cx="1909494" cy="170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/>
          <p:nvPr/>
        </p:nvSpPr>
        <p:spPr>
          <a:xfrm>
            <a:off x="295275" y="262700"/>
            <a:ext cx="8553900" cy="46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20476" y="1799342"/>
            <a:ext cx="745925" cy="362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024" y="3345025"/>
            <a:ext cx="1375037" cy="204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98878">
            <a:off x="7172133" y="-910813"/>
            <a:ext cx="2433755" cy="265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36148"/>
            <a:ext cx="7717800" cy="3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86" r:id="rId8"/>
    <p:sldLayoutId id="2147483687" r:id="rId9"/>
    <p:sldLayoutId id="214748368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orient="horz" pos="6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D0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>
            <a:spLocks noGrp="1"/>
          </p:cNvSpPr>
          <p:nvPr>
            <p:ph type="ctrTitle"/>
          </p:nvPr>
        </p:nvSpPr>
        <p:spPr>
          <a:xfrm>
            <a:off x="1989735" y="3211640"/>
            <a:ext cx="4901183" cy="789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>
                    <a:lumMod val="10000"/>
                  </a:schemeClr>
                </a:solidFill>
              </a:rPr>
              <a:t>Klinik NusaCare</a:t>
            </a:r>
            <a:endParaRPr sz="3200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401" name="Google Shape;401;p46"/>
          <p:cNvCxnSpPr/>
          <p:nvPr/>
        </p:nvCxnSpPr>
        <p:spPr>
          <a:xfrm>
            <a:off x="1886175" y="3244425"/>
            <a:ext cx="53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99;p46">
            <a:extLst>
              <a:ext uri="{FF2B5EF4-FFF2-40B4-BE49-F238E27FC236}">
                <a16:creationId xmlns:a16="http://schemas.microsoft.com/office/drawing/2014/main" id="{D8B02BD7-8F29-CD37-2B26-601A768DB672}"/>
              </a:ext>
            </a:extLst>
          </p:cNvPr>
          <p:cNvSpPr txBox="1">
            <a:spLocks/>
          </p:cNvSpPr>
          <p:nvPr/>
        </p:nvSpPr>
        <p:spPr>
          <a:xfrm>
            <a:off x="1022909" y="1952439"/>
            <a:ext cx="7520025" cy="144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200"/>
              <a:buFont typeface="Playfair Display"/>
              <a:buNone/>
              <a:defRPr sz="7200" b="0" i="0" u="none" strike="noStrike" cap="none">
                <a:solidFill>
                  <a:srgbClr val="79422A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4800"/>
              <a:t>PROJECT ANALISIS DAN PERANCANGAN SISTEM</a:t>
            </a:r>
            <a:endParaRPr lang="en-ID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Activity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C0235-1310-4CDC-84B0-290384DB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937" y="1103400"/>
            <a:ext cx="2919235" cy="3538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7C1DF-9FA4-40A8-BE17-B777CC601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309" y="852638"/>
            <a:ext cx="2003607" cy="378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2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C</a:t>
            </a:r>
            <a:r>
              <a:rPr lang="en-US" dirty="0"/>
              <a:t>lass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9FB26-62A1-4A51-9CA0-2CC2738DC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333" y="1274832"/>
            <a:ext cx="5081787" cy="330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3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Sequence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B0F36-31C3-4C14-8679-91FD1931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49" y="1260609"/>
            <a:ext cx="4470201" cy="346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9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Sequence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9E033-145A-4F54-A779-DDC19DAD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15" y="1260554"/>
            <a:ext cx="6082069" cy="33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84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ERD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B186B-E7DB-4683-B21C-0435C2ED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53" y="1188461"/>
            <a:ext cx="5022792" cy="30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5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4" name="Google Shape;440;p50">
            <a:extLst>
              <a:ext uri="{FF2B5EF4-FFF2-40B4-BE49-F238E27FC236}">
                <a16:creationId xmlns:a16="http://schemas.microsoft.com/office/drawing/2014/main" id="{C154248F-6807-4F2B-8874-DCB17041A066}"/>
              </a:ext>
            </a:extLst>
          </p:cNvPr>
          <p:cNvSpPr txBox="1">
            <a:spLocks/>
          </p:cNvSpPr>
          <p:nvPr/>
        </p:nvSpPr>
        <p:spPr>
          <a:xfrm>
            <a:off x="720000" y="938459"/>
            <a:ext cx="4224140" cy="326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/>
              <a:t>UNTUK PASIEN:</a:t>
            </a:r>
          </a:p>
          <a:p>
            <a:r>
              <a:rPr lang="en-US" sz="1600" dirty="0"/>
              <a:t>✅ Pendaftaran lebih </a:t>
            </a:r>
            <a:r>
              <a:rPr lang="en-US" sz="1600" dirty="0" err="1"/>
              <a:t>cepat</a:t>
            </a:r>
            <a:r>
              <a:rPr lang="en-US" sz="1600" dirty="0"/>
              <a:t> (5 menit saja)</a:t>
            </a:r>
          </a:p>
          <a:p>
            <a:r>
              <a:rPr lang="en-US" sz="1600" dirty="0"/>
              <a:t>✅ Tidak perlu bawa berkas </a:t>
            </a:r>
            <a:r>
              <a:rPr lang="en-US" sz="1600" dirty="0" err="1"/>
              <a:t>berulang</a:t>
            </a:r>
            <a:endParaRPr lang="en-US" sz="1600" dirty="0"/>
          </a:p>
          <a:p>
            <a:r>
              <a:rPr lang="en-US" sz="1600" dirty="0"/>
              <a:t>✅ </a:t>
            </a:r>
            <a:r>
              <a:rPr lang="en-US" sz="1600" dirty="0" err="1"/>
              <a:t>Riwayat</a:t>
            </a:r>
            <a:r>
              <a:rPr lang="en-US" sz="1600" dirty="0"/>
              <a:t> </a:t>
            </a:r>
            <a:r>
              <a:rPr lang="en-US" sz="1600" dirty="0" err="1"/>
              <a:t>kesehatan</a:t>
            </a:r>
            <a:r>
              <a:rPr lang="en-US" sz="1600" dirty="0"/>
              <a:t> </a:t>
            </a:r>
            <a:r>
              <a:rPr lang="en-US" sz="1600" dirty="0" err="1"/>
              <a:t>tersimpan</a:t>
            </a:r>
            <a:r>
              <a:rPr lang="en-US" sz="1600" dirty="0"/>
              <a:t> </a:t>
            </a:r>
            <a:r>
              <a:rPr lang="en-US" sz="1600" dirty="0" err="1"/>
              <a:t>aman</a:t>
            </a:r>
            <a:endParaRPr lang="en-US" sz="1600" dirty="0"/>
          </a:p>
          <a:p>
            <a:r>
              <a:rPr lang="en-US" sz="1600" dirty="0"/>
              <a:t>✅ Bisa booking </a:t>
            </a:r>
            <a:r>
              <a:rPr lang="en-US" sz="1600" dirty="0" err="1"/>
              <a:t>dokter</a:t>
            </a:r>
            <a:r>
              <a:rPr lang="en-US" sz="1600" dirty="0"/>
              <a:t> online</a:t>
            </a:r>
          </a:p>
          <a:p>
            <a:endParaRPr lang="en-US" sz="1200" dirty="0"/>
          </a:p>
          <a:p>
            <a:r>
              <a:rPr lang="en-US" sz="1600" dirty="0"/>
              <a:t>UNTUK DOKTER &amp; PERAWAT:</a:t>
            </a:r>
          </a:p>
          <a:p>
            <a:r>
              <a:rPr lang="en-US" sz="1600" dirty="0"/>
              <a:t>✅ Akses </a:t>
            </a:r>
            <a:r>
              <a:rPr lang="en-US" sz="1600" dirty="0" err="1"/>
              <a:t>rekam</a:t>
            </a:r>
            <a:r>
              <a:rPr lang="en-US" sz="1600" dirty="0"/>
              <a:t> </a:t>
            </a:r>
            <a:r>
              <a:rPr lang="en-US" sz="1600" dirty="0" err="1"/>
              <a:t>medis</a:t>
            </a:r>
            <a:r>
              <a:rPr lang="en-US" sz="1600" dirty="0"/>
              <a:t> real-time</a:t>
            </a:r>
          </a:p>
          <a:p>
            <a:r>
              <a:rPr lang="en-US" sz="1600" dirty="0"/>
              <a:t>✅ Template diagnosis </a:t>
            </a:r>
            <a:r>
              <a:rPr lang="en-US" sz="1600" dirty="0" err="1"/>
              <a:t>cepat</a:t>
            </a:r>
            <a:endParaRPr lang="en-US" sz="1600" dirty="0"/>
          </a:p>
          <a:p>
            <a:r>
              <a:rPr lang="en-US" sz="1600" dirty="0"/>
              <a:t>✅ </a:t>
            </a:r>
            <a:r>
              <a:rPr lang="en-US" sz="1600" dirty="0" err="1"/>
              <a:t>Resep</a:t>
            </a:r>
            <a:r>
              <a:rPr lang="en-US" sz="1600" dirty="0"/>
              <a:t> digital (tidak perlu </a:t>
            </a:r>
            <a:r>
              <a:rPr lang="en-US" sz="1600" dirty="0" err="1"/>
              <a:t>tulis</a:t>
            </a:r>
            <a:r>
              <a:rPr lang="en-US" sz="1600" dirty="0"/>
              <a:t> tangan)</a:t>
            </a:r>
          </a:p>
          <a:p>
            <a:r>
              <a:rPr lang="en-US" sz="1600" dirty="0"/>
              <a:t>✅ Monitor </a:t>
            </a:r>
            <a:r>
              <a:rPr lang="en-US" sz="1600" dirty="0" err="1"/>
              <a:t>pasien</a:t>
            </a:r>
            <a:r>
              <a:rPr lang="en-US" sz="1600" dirty="0"/>
              <a:t> lebih </a:t>
            </a:r>
            <a:r>
              <a:rPr lang="en-US" sz="1600" dirty="0" err="1"/>
              <a:t>mudah</a:t>
            </a:r>
            <a:endParaRPr lang="en-US" sz="1600" dirty="0"/>
          </a:p>
        </p:txBody>
      </p:sp>
      <p:sp>
        <p:nvSpPr>
          <p:cNvPr id="7" name="Google Shape;440;p50">
            <a:extLst>
              <a:ext uri="{FF2B5EF4-FFF2-40B4-BE49-F238E27FC236}">
                <a16:creationId xmlns:a16="http://schemas.microsoft.com/office/drawing/2014/main" id="{E2AD9DD8-C082-4C8F-9F8F-41D2EC9F5FE5}"/>
              </a:ext>
            </a:extLst>
          </p:cNvPr>
          <p:cNvSpPr txBox="1">
            <a:spLocks/>
          </p:cNvSpPr>
          <p:nvPr/>
        </p:nvSpPr>
        <p:spPr>
          <a:xfrm>
            <a:off x="4742651" y="938458"/>
            <a:ext cx="4224140" cy="326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 dirty="0"/>
              <a:t>UNTUK ADMIN KLINIK:</a:t>
            </a:r>
          </a:p>
          <a:p>
            <a:r>
              <a:rPr lang="en-US" sz="1400" dirty="0"/>
              <a:t>✅ Laporan otomatis (</a:t>
            </a:r>
            <a:r>
              <a:rPr lang="en-US" sz="1400" dirty="0" err="1"/>
              <a:t>keuangan</a:t>
            </a:r>
            <a:r>
              <a:rPr lang="en-US" sz="1400" dirty="0"/>
              <a:t>, </a:t>
            </a:r>
            <a:r>
              <a:rPr lang="en-US" sz="1400" dirty="0" err="1"/>
              <a:t>pasien</a:t>
            </a:r>
            <a:r>
              <a:rPr lang="en-US" sz="1400" dirty="0"/>
              <a:t>, </a:t>
            </a:r>
            <a:r>
              <a:rPr lang="en-US" sz="1400" dirty="0" err="1"/>
              <a:t>stok</a:t>
            </a:r>
            <a:r>
              <a:rPr lang="en-US" sz="1400" dirty="0"/>
              <a:t>)</a:t>
            </a:r>
          </a:p>
          <a:p>
            <a:r>
              <a:rPr lang="en-US" sz="1400" dirty="0"/>
              <a:t>✅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 err="1"/>
              <a:t>antrian</a:t>
            </a:r>
            <a:r>
              <a:rPr lang="en-US" sz="1400" dirty="0"/>
              <a:t> digital</a:t>
            </a:r>
          </a:p>
          <a:p>
            <a:r>
              <a:rPr lang="en-US" sz="1400" dirty="0"/>
              <a:t>✅ </a:t>
            </a:r>
            <a:r>
              <a:rPr lang="en-US" sz="1400" dirty="0" err="1"/>
              <a:t>Notifikasi</a:t>
            </a:r>
            <a:r>
              <a:rPr lang="en-US" sz="1400" dirty="0"/>
              <a:t> </a:t>
            </a:r>
            <a:r>
              <a:rPr lang="en-US" sz="1400" dirty="0" err="1"/>
              <a:t>stok</a:t>
            </a:r>
            <a:r>
              <a:rPr lang="en-US" sz="1400" dirty="0"/>
              <a:t> obat otomatis</a:t>
            </a:r>
          </a:p>
          <a:p>
            <a:r>
              <a:rPr lang="en-US" sz="1400" dirty="0"/>
              <a:t>✅ Backup data </a:t>
            </a:r>
            <a:r>
              <a:rPr lang="en-US" sz="1400" dirty="0" err="1"/>
              <a:t>aman</a:t>
            </a:r>
            <a:r>
              <a:rPr lang="en-US" sz="1400" dirty="0"/>
              <a:t> &amp; </a:t>
            </a:r>
            <a:r>
              <a:rPr lang="en-US" sz="1400" dirty="0" err="1"/>
              <a:t>terenkripsi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UNTUK MANAJEMEN:</a:t>
            </a:r>
          </a:p>
          <a:p>
            <a:r>
              <a:rPr lang="en-US" sz="1400" dirty="0"/>
              <a:t>✅ Dashboard monitoring real-time</a:t>
            </a:r>
          </a:p>
          <a:p>
            <a:r>
              <a:rPr lang="en-US" sz="1400" dirty="0"/>
              <a:t>✅ </a:t>
            </a:r>
            <a:r>
              <a:rPr lang="en-US" sz="1400" dirty="0" err="1"/>
              <a:t>Analisis</a:t>
            </a:r>
            <a:r>
              <a:rPr lang="en-US" sz="1400" dirty="0"/>
              <a:t> data untuk </a:t>
            </a:r>
            <a:r>
              <a:rPr lang="en-US" sz="1400" dirty="0" err="1"/>
              <a:t>pengambilan</a:t>
            </a:r>
            <a:r>
              <a:rPr lang="en-US" sz="1400" dirty="0"/>
              <a:t> </a:t>
            </a:r>
            <a:r>
              <a:rPr lang="en-US" sz="1400" dirty="0" err="1"/>
              <a:t>keputusan</a:t>
            </a:r>
            <a:endParaRPr lang="en-US" sz="1400" dirty="0"/>
          </a:p>
          <a:p>
            <a:r>
              <a:rPr lang="en-US" sz="1400" dirty="0"/>
              <a:t>✅ </a:t>
            </a:r>
            <a:r>
              <a:rPr lang="en-US" sz="1400" dirty="0" err="1"/>
              <a:t>Efisiensi</a:t>
            </a:r>
            <a:r>
              <a:rPr lang="en-US" sz="1400" dirty="0"/>
              <a:t> biaya </a:t>
            </a:r>
            <a:r>
              <a:rPr lang="en-US" sz="1400" dirty="0" err="1"/>
              <a:t>operasional</a:t>
            </a:r>
            <a:r>
              <a:rPr lang="en-US" sz="1400" dirty="0"/>
              <a:t> 40%</a:t>
            </a:r>
          </a:p>
          <a:p>
            <a:r>
              <a:rPr lang="en-US" sz="1400" dirty="0"/>
              <a:t>✅ Paperless - </a:t>
            </a:r>
            <a:r>
              <a:rPr lang="en-US" sz="1400" dirty="0" err="1"/>
              <a:t>ramah</a:t>
            </a:r>
            <a:r>
              <a:rPr lang="en-US" sz="1400" dirty="0"/>
              <a:t> lingkungan</a:t>
            </a:r>
          </a:p>
        </p:txBody>
      </p:sp>
    </p:spTree>
    <p:extLst>
      <p:ext uri="{BB962C8B-B14F-4D97-AF65-F5344CB8AC3E}">
        <p14:creationId xmlns:p14="http://schemas.microsoft.com/office/powerpoint/2010/main" val="50622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Halaman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4B40D-D73B-470F-A5E0-6EA3BB3A5A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4973" y="1308218"/>
            <a:ext cx="1093401" cy="2232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8DA79D-5BCE-4A66-9218-BD964CDF47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73225" y="1308218"/>
            <a:ext cx="1085631" cy="2232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2AF5E-9D1C-4184-8908-194D9ED9EAA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03707" y="1308218"/>
            <a:ext cx="1085631" cy="222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6854E-3C15-48F1-BD51-A2A2BE13511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004043" y="1308218"/>
            <a:ext cx="1173473" cy="2299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61B304-D88C-4659-A2D1-18218D41239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39058" y="1308218"/>
            <a:ext cx="1085631" cy="222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6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Halaman 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A7B0DC-F4E5-49C0-96FC-CBFDE998DE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6713" y="1308218"/>
            <a:ext cx="1081661" cy="2119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DFB25A-A88C-4CB7-9B9D-FB2C12D2A6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8153" y="1308217"/>
            <a:ext cx="1081660" cy="2187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67C48E-2184-4477-8DCA-C49292072E7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96078" y="1297583"/>
            <a:ext cx="1081660" cy="2187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374CB5-B852-4923-AC47-34E71ACE021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130051" y="1308216"/>
            <a:ext cx="1081660" cy="2167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C81BA3-3EAB-4566-BDD8-B77A5D49671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454997" y="1286416"/>
            <a:ext cx="1081660" cy="21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Halaman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4B40D-D73B-470F-A5E0-6EA3BB3A5A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4973" y="1308218"/>
            <a:ext cx="1093401" cy="2232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8DA79D-5BCE-4A66-9218-BD964CDF47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73225" y="1308218"/>
            <a:ext cx="1085631" cy="2232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2AF5E-9D1C-4184-8908-194D9ED9EAA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03707" y="1308218"/>
            <a:ext cx="1085631" cy="222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6854E-3C15-48F1-BD51-A2A2BE13511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004043" y="1308218"/>
            <a:ext cx="1173473" cy="2299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61B304-D88C-4659-A2D1-18218D41239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39058" y="1308218"/>
            <a:ext cx="1085631" cy="222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9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47956" y="2091754"/>
            <a:ext cx="3231579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KESIMPULAN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7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>
            <a:spLocks noGrp="1"/>
          </p:cNvSpPr>
          <p:nvPr>
            <p:ph type="title"/>
          </p:nvPr>
        </p:nvSpPr>
        <p:spPr>
          <a:xfrm>
            <a:off x="2685868" y="363834"/>
            <a:ext cx="3745382" cy="587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>
                    <a:lumMod val="10000"/>
                  </a:schemeClr>
                </a:solidFill>
              </a:rPr>
              <a:t>Anggota Kelompok</a:t>
            </a:r>
            <a:endParaRPr sz="3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13" name="Google Shape;413;p48"/>
          <p:cNvSpPr txBox="1">
            <a:spLocks noGrp="1"/>
          </p:cNvSpPr>
          <p:nvPr>
            <p:ph type="subTitle" idx="1"/>
          </p:nvPr>
        </p:nvSpPr>
        <p:spPr>
          <a:xfrm>
            <a:off x="1900805" y="1689812"/>
            <a:ext cx="7587009" cy="1576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/>
              <a:t>Siti Nurhalimah		20240050052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err="1"/>
              <a:t>Zulpa</a:t>
            </a:r>
            <a:r>
              <a:rPr lang="en-US" sz="1800" dirty="0"/>
              <a:t> Nurul </a:t>
            </a:r>
            <a:r>
              <a:rPr lang="en-US" sz="1800" dirty="0" err="1"/>
              <a:t>Pajrin</a:t>
            </a:r>
            <a:r>
              <a:rPr lang="en-US" sz="1800" dirty="0"/>
              <a:t>		20240050048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/>
              <a:t>Rabia </a:t>
            </a:r>
            <a:r>
              <a:rPr lang="en-US" sz="1800" dirty="0" err="1"/>
              <a:t>Adwiyah</a:t>
            </a:r>
            <a:r>
              <a:rPr lang="en-US" sz="1800" dirty="0"/>
              <a:t> </a:t>
            </a:r>
            <a:r>
              <a:rPr lang="en-US" sz="1800" dirty="0" err="1"/>
              <a:t>Kilwarany</a:t>
            </a:r>
            <a:r>
              <a:rPr lang="en-US" sz="1800" dirty="0"/>
              <a:t>	20240050120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/>
              <a:t>Agnes Jesicca By </a:t>
            </a:r>
            <a:r>
              <a:rPr lang="en-US" sz="1800" dirty="0" err="1"/>
              <a:t>Ea</a:t>
            </a:r>
            <a:r>
              <a:rPr lang="en-US" sz="1800" dirty="0"/>
              <a:t>		20240050079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/>
              <a:t>Sikuta Mubiana		20240050148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/>
              <a:t>Yohanes </a:t>
            </a:r>
            <a:r>
              <a:rPr lang="en-US" sz="1800" dirty="0" err="1"/>
              <a:t>Aryanto</a:t>
            </a:r>
            <a:r>
              <a:rPr lang="en-US" sz="1800" dirty="0"/>
              <a:t>		20240050101</a:t>
            </a:r>
            <a:endParaRPr sz="1800" dirty="0"/>
          </a:p>
        </p:txBody>
      </p:sp>
      <p:cxnSp>
        <p:nvCxnSpPr>
          <p:cNvPr id="414" name="Google Shape;414;p48"/>
          <p:cNvCxnSpPr>
            <a:cxnSpLocks/>
          </p:cNvCxnSpPr>
          <p:nvPr/>
        </p:nvCxnSpPr>
        <p:spPr>
          <a:xfrm flipV="1">
            <a:off x="2351263" y="950955"/>
            <a:ext cx="4441473" cy="152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47956" y="2091754"/>
            <a:ext cx="3231579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97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4202714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407" name="Google Shape;407;p47"/>
          <p:cNvSpPr txBox="1">
            <a:spLocks noGrp="1"/>
          </p:cNvSpPr>
          <p:nvPr>
            <p:ph type="body" idx="1"/>
          </p:nvPr>
        </p:nvSpPr>
        <p:spPr>
          <a:xfrm>
            <a:off x="713100" y="1184350"/>
            <a:ext cx="7016770" cy="3404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None/>
            </a:pPr>
            <a:r>
              <a:rPr lang="en-US" sz="1800" dirty="0" err="1"/>
              <a:t>Klinik</a:t>
            </a:r>
            <a:r>
              <a:rPr lang="en-US" sz="1800" dirty="0"/>
              <a:t> Nusa Care saat ini </a:t>
            </a:r>
            <a:r>
              <a:rPr lang="en-US" sz="1800" dirty="0" err="1"/>
              <a:t>masih</a:t>
            </a:r>
            <a:r>
              <a:rPr lang="en-US" sz="1800" dirty="0"/>
              <a:t> </a:t>
            </a:r>
            <a:r>
              <a:rPr lang="en-US" sz="1800" dirty="0" err="1"/>
              <a:t>menerapkan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pengelolaan</a:t>
            </a:r>
            <a:r>
              <a:rPr lang="en-US" sz="1800" dirty="0"/>
              <a:t> secara manual </a:t>
            </a:r>
            <a:r>
              <a:rPr lang="en-US" sz="1800" dirty="0" err="1"/>
              <a:t>dalam</a:t>
            </a:r>
            <a:r>
              <a:rPr lang="en-US" sz="1800" dirty="0"/>
              <a:t> kegiatan </a:t>
            </a:r>
            <a:r>
              <a:rPr lang="en-US" sz="1800" dirty="0" err="1"/>
              <a:t>operasionalnya</a:t>
            </a:r>
            <a:r>
              <a:rPr lang="en-US" sz="1800" dirty="0"/>
              <a:t>. Proses pendaftaran </a:t>
            </a:r>
            <a:r>
              <a:rPr lang="en-US" sz="1800" dirty="0" err="1"/>
              <a:t>pasien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buku register, </a:t>
            </a:r>
            <a:r>
              <a:rPr lang="en-US" sz="1800" dirty="0" err="1"/>
              <a:t>pencatatan</a:t>
            </a:r>
            <a:r>
              <a:rPr lang="en-US" sz="1800" dirty="0"/>
              <a:t> </a:t>
            </a:r>
            <a:r>
              <a:rPr lang="en-US" sz="1800" dirty="0" err="1"/>
              <a:t>rekam</a:t>
            </a:r>
            <a:r>
              <a:rPr lang="en-US" sz="1800" dirty="0"/>
              <a:t> </a:t>
            </a:r>
            <a:r>
              <a:rPr lang="en-US" sz="1800" dirty="0" err="1"/>
              <a:t>medis</a:t>
            </a:r>
            <a:r>
              <a:rPr lang="en-US" sz="1800" dirty="0"/>
              <a:t> </a:t>
            </a:r>
            <a:r>
              <a:rPr lang="en-US" sz="1800" dirty="0" err="1"/>
              <a:t>masih</a:t>
            </a:r>
            <a:r>
              <a:rPr lang="en-US" sz="1800" dirty="0"/>
              <a:t> </a:t>
            </a:r>
            <a:r>
              <a:rPr lang="en-US" sz="1800" dirty="0" err="1"/>
              <a:t>berbasis</a:t>
            </a:r>
            <a:r>
              <a:rPr lang="en-US" sz="1800" dirty="0"/>
              <a:t> </a:t>
            </a:r>
            <a:r>
              <a:rPr lang="en-US" sz="1800" dirty="0" err="1"/>
              <a:t>kertas</a:t>
            </a:r>
            <a:r>
              <a:rPr lang="en-US" sz="1800" dirty="0"/>
              <a:t>,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antrian</a:t>
            </a:r>
            <a:r>
              <a:rPr lang="en-US" sz="1800" dirty="0"/>
              <a:t> </a:t>
            </a:r>
            <a:r>
              <a:rPr lang="en-US" sz="1800" dirty="0" err="1"/>
              <a:t>pasien</a:t>
            </a:r>
            <a:r>
              <a:rPr lang="en-US" sz="1800" dirty="0"/>
              <a:t> belum </a:t>
            </a:r>
            <a:r>
              <a:rPr lang="en-US" sz="1800" dirty="0" err="1"/>
              <a:t>terdigitalisasi</a:t>
            </a:r>
            <a:r>
              <a:rPr lang="en-US" sz="1800" dirty="0"/>
              <a:t>,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penyusunan</a:t>
            </a:r>
            <a:r>
              <a:rPr lang="en-US" sz="1800" dirty="0"/>
              <a:t> laporan </a:t>
            </a:r>
            <a:r>
              <a:rPr lang="en-US" sz="1800" dirty="0" err="1"/>
              <a:t>keuangan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secara manual. </a:t>
            </a:r>
            <a:r>
              <a:rPr lang="en-US" sz="1800" dirty="0" err="1"/>
              <a:t>Kondisi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menimbulkan</a:t>
            </a:r>
            <a:r>
              <a:rPr lang="en-US" sz="1800" dirty="0"/>
              <a:t> </a:t>
            </a:r>
            <a:r>
              <a:rPr lang="en-US" sz="1800" dirty="0" err="1"/>
              <a:t>berbagai</a:t>
            </a:r>
            <a:r>
              <a:rPr lang="en-US" sz="1800" dirty="0"/>
              <a:t> </a:t>
            </a:r>
            <a:r>
              <a:rPr lang="en-US" sz="1800" dirty="0" err="1"/>
              <a:t>permasalahan</a:t>
            </a:r>
            <a:r>
              <a:rPr lang="en-US" sz="1800" dirty="0"/>
              <a:t>, </a:t>
            </a:r>
            <a:r>
              <a:rPr lang="en-US" sz="1800" dirty="0" err="1"/>
              <a:t>antara</a:t>
            </a:r>
            <a:r>
              <a:rPr lang="en-US" sz="1800" dirty="0"/>
              <a:t> lain waktu tunggu </a:t>
            </a:r>
            <a:r>
              <a:rPr lang="en-US" sz="1800" dirty="0" err="1"/>
              <a:t>pasien</a:t>
            </a:r>
            <a:r>
              <a:rPr lang="en-US" sz="1800" dirty="0"/>
              <a:t> yang </a:t>
            </a:r>
            <a:r>
              <a:rPr lang="en-US" sz="1800" dirty="0" err="1"/>
              <a:t>relatif</a:t>
            </a:r>
            <a:r>
              <a:rPr lang="en-US" sz="1800" dirty="0"/>
              <a:t> lama, </a:t>
            </a:r>
            <a:r>
              <a:rPr lang="en-US" sz="1800" dirty="0" err="1"/>
              <a:t>tingginya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kehilangan</a:t>
            </a:r>
            <a:r>
              <a:rPr lang="en-US" sz="1800" dirty="0"/>
              <a:t> atau </a:t>
            </a:r>
            <a:r>
              <a:rPr lang="en-US" sz="1800" dirty="0" err="1"/>
              <a:t>kerusakan</a:t>
            </a:r>
            <a:r>
              <a:rPr lang="en-US" sz="1800" dirty="0"/>
              <a:t> data </a:t>
            </a:r>
            <a:r>
              <a:rPr lang="en-US" sz="1800" dirty="0" err="1"/>
              <a:t>rekam</a:t>
            </a:r>
            <a:r>
              <a:rPr lang="en-US" sz="1800" dirty="0"/>
              <a:t> </a:t>
            </a:r>
            <a:r>
              <a:rPr lang="en-US" sz="1800" dirty="0" err="1"/>
              <a:t>medis</a:t>
            </a:r>
            <a:r>
              <a:rPr lang="en-US" sz="1800" dirty="0"/>
              <a:t>, </a:t>
            </a:r>
            <a:r>
              <a:rPr lang="en-US" sz="1800" dirty="0" err="1"/>
              <a:t>kesulitan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pelacakan</a:t>
            </a:r>
            <a:r>
              <a:rPr lang="en-US" sz="1800" dirty="0"/>
              <a:t> </a:t>
            </a:r>
            <a:r>
              <a:rPr lang="en-US" sz="1800" dirty="0" err="1"/>
              <a:t>riwayat</a:t>
            </a:r>
            <a:r>
              <a:rPr lang="en-US" sz="1800" dirty="0"/>
              <a:t> </a:t>
            </a:r>
            <a:r>
              <a:rPr lang="en-US" sz="1800" dirty="0" err="1"/>
              <a:t>kunjungan</a:t>
            </a:r>
            <a:r>
              <a:rPr lang="en-US" sz="1800" dirty="0"/>
              <a:t> dan </a:t>
            </a:r>
            <a:r>
              <a:rPr lang="en-US" sz="1800" dirty="0" err="1"/>
              <a:t>perawatan</a:t>
            </a:r>
            <a:r>
              <a:rPr lang="en-US" sz="1800" dirty="0"/>
              <a:t> </a:t>
            </a:r>
            <a:r>
              <a:rPr lang="en-US" sz="1800" dirty="0" err="1"/>
              <a:t>pasien</a:t>
            </a:r>
            <a:r>
              <a:rPr lang="en-US" sz="1800" dirty="0"/>
              <a:t>, </a:t>
            </a:r>
            <a:r>
              <a:rPr lang="en-US" sz="1800" dirty="0" err="1"/>
              <a:t>serta</a:t>
            </a:r>
            <a:r>
              <a:rPr lang="en-US" sz="1800" dirty="0"/>
              <a:t> proses </a:t>
            </a:r>
            <a:r>
              <a:rPr lang="en-US" sz="1800" dirty="0" err="1"/>
              <a:t>administrasi</a:t>
            </a:r>
            <a:r>
              <a:rPr lang="en-US" sz="1800" dirty="0"/>
              <a:t> yang menjadi kurang </a:t>
            </a:r>
            <a:r>
              <a:rPr lang="en-US" sz="1800" dirty="0" err="1"/>
              <a:t>efisien</a:t>
            </a:r>
            <a:r>
              <a:rPr lang="en-US" sz="1800" dirty="0"/>
              <a:t> dan </a:t>
            </a:r>
            <a:r>
              <a:rPr lang="en-US" sz="1800" dirty="0" err="1"/>
              <a:t>memerlukan</a:t>
            </a:r>
            <a:r>
              <a:rPr lang="en-US" sz="1800" dirty="0"/>
              <a:t> waktu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tenaga</a:t>
            </a:r>
            <a:r>
              <a:rPr lang="en-US" sz="1800" dirty="0"/>
              <a:t> yang lebih </a:t>
            </a:r>
            <a:r>
              <a:rPr lang="en-US" sz="1800" dirty="0" err="1"/>
              <a:t>besar</a:t>
            </a:r>
            <a:r>
              <a:rPr lang="en-US" sz="1800" dirty="0"/>
              <a:t>.</a:t>
            </a:r>
            <a:endParaRPr sz="1800" dirty="0">
              <a:solidFill>
                <a:schemeClr val="lt2"/>
              </a:solidFill>
            </a:endParaRPr>
          </a:p>
        </p:txBody>
      </p:sp>
      <p:cxnSp>
        <p:nvCxnSpPr>
          <p:cNvPr id="2" name="Google Shape;414;p48">
            <a:extLst>
              <a:ext uri="{FF2B5EF4-FFF2-40B4-BE49-F238E27FC236}">
                <a16:creationId xmlns:a16="http://schemas.microsoft.com/office/drawing/2014/main" id="{90EA88A2-A3DD-1759-05D4-2C1CCF65CDA7}"/>
              </a:ext>
            </a:extLst>
          </p:cNvPr>
          <p:cNvCxnSpPr>
            <a:cxnSpLocks/>
          </p:cNvCxnSpPr>
          <p:nvPr/>
        </p:nvCxnSpPr>
        <p:spPr>
          <a:xfrm flipV="1">
            <a:off x="713100" y="1103400"/>
            <a:ext cx="4441473" cy="152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>
            <a:spLocks noGrp="1"/>
          </p:cNvSpPr>
          <p:nvPr>
            <p:ph type="title"/>
          </p:nvPr>
        </p:nvSpPr>
        <p:spPr>
          <a:xfrm>
            <a:off x="1176599" y="309958"/>
            <a:ext cx="2576097" cy="604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TUJUAN</a:t>
            </a:r>
            <a:endParaRPr sz="3600" dirty="0"/>
          </a:p>
        </p:txBody>
      </p:sp>
      <p:sp>
        <p:nvSpPr>
          <p:cNvPr id="456" name="Google Shape;456;p52"/>
          <p:cNvSpPr txBox="1">
            <a:spLocks noGrp="1"/>
          </p:cNvSpPr>
          <p:nvPr>
            <p:ph type="subTitle" idx="1"/>
          </p:nvPr>
        </p:nvSpPr>
        <p:spPr>
          <a:xfrm>
            <a:off x="1176599" y="1035462"/>
            <a:ext cx="4944300" cy="2802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/>
              <a:t>TUJUAN PENGEMBANGAN SISTEM</a:t>
            </a:r>
          </a:p>
          <a:p>
            <a:pPr marL="0" lvl="0" indent="0" algn="l"/>
            <a:endParaRPr lang="en-US" dirty="0"/>
          </a:p>
          <a:p>
            <a:pPr marL="0" lvl="0" indent="0" algn="l"/>
            <a:r>
              <a:rPr lang="en-US" dirty="0"/>
              <a:t>1. </a:t>
            </a:r>
            <a:r>
              <a:rPr lang="en-US" dirty="0" err="1"/>
              <a:t>Digitalisasi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proses </a:t>
            </a:r>
            <a:r>
              <a:rPr lang="en-US" dirty="0" err="1"/>
              <a:t>klinik</a:t>
            </a:r>
            <a:endParaRPr lang="en-US" dirty="0"/>
          </a:p>
          <a:p>
            <a:pPr marL="0" lvl="0" indent="0" algn="l"/>
            <a:r>
              <a:rPr lang="en-US" dirty="0"/>
              <a:t>2.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pasien</a:t>
            </a:r>
            <a:endParaRPr lang="en-US" dirty="0"/>
          </a:p>
          <a:p>
            <a:pPr marL="0" lvl="0" indent="0" algn="l"/>
            <a:r>
              <a:rPr lang="en-US" dirty="0"/>
              <a:t>3.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rekam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 secara </a:t>
            </a:r>
            <a:r>
              <a:rPr lang="en-US" dirty="0" err="1"/>
              <a:t>terstruktur</a:t>
            </a:r>
            <a:endParaRPr lang="en-US" dirty="0"/>
          </a:p>
          <a:p>
            <a:pPr marL="0" lvl="0" indent="0" algn="l"/>
            <a:r>
              <a:rPr lang="en-US" dirty="0"/>
              <a:t>4. </a:t>
            </a:r>
            <a:r>
              <a:rPr lang="en-US" dirty="0" err="1"/>
              <a:t>Menghasilkan</a:t>
            </a:r>
            <a:r>
              <a:rPr lang="en-US" dirty="0"/>
              <a:t> laporan </a:t>
            </a:r>
            <a:r>
              <a:rPr lang="en-US" dirty="0" err="1"/>
              <a:t>keuangan</a:t>
            </a:r>
            <a:r>
              <a:rPr lang="en-US" dirty="0"/>
              <a:t> otomatis</a:t>
            </a:r>
          </a:p>
          <a:p>
            <a:pPr marL="0" lvl="0" indent="0" algn="l"/>
            <a:r>
              <a:rPr lang="en-US" dirty="0"/>
              <a:t>5.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data </a:t>
            </a:r>
            <a:r>
              <a:rPr lang="en-US" dirty="0" err="1"/>
              <a:t>pasien</a:t>
            </a:r>
            <a:endParaRPr dirty="0"/>
          </a:p>
        </p:txBody>
      </p:sp>
      <p:cxnSp>
        <p:nvCxnSpPr>
          <p:cNvPr id="457" name="Google Shape;457;p52"/>
          <p:cNvCxnSpPr>
            <a:cxnSpLocks/>
          </p:cNvCxnSpPr>
          <p:nvPr/>
        </p:nvCxnSpPr>
        <p:spPr>
          <a:xfrm>
            <a:off x="1425317" y="914397"/>
            <a:ext cx="253178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>
            <a:spLocks noGrp="1"/>
          </p:cNvSpPr>
          <p:nvPr>
            <p:ph type="title"/>
          </p:nvPr>
        </p:nvSpPr>
        <p:spPr>
          <a:xfrm>
            <a:off x="716550" y="539400"/>
            <a:ext cx="77145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PEMBAHASAN </a:t>
            </a:r>
            <a:r>
              <a:rPr lang="en-US" dirty="0"/>
              <a:t>METODE SDLC </a:t>
            </a:r>
            <a:endParaRPr dirty="0"/>
          </a:p>
        </p:txBody>
      </p:sp>
      <p:sp>
        <p:nvSpPr>
          <p:cNvPr id="463" name="Google Shape;463;p53"/>
          <p:cNvSpPr txBox="1">
            <a:spLocks noGrp="1"/>
          </p:cNvSpPr>
          <p:nvPr>
            <p:ph type="body" idx="1"/>
          </p:nvPr>
        </p:nvSpPr>
        <p:spPr>
          <a:xfrm>
            <a:off x="716550" y="1239103"/>
            <a:ext cx="2901970" cy="2800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METODE PENGEMBANGAN SISTEM</a:t>
            </a:r>
          </a:p>
          <a:p>
            <a:pPr marL="0" lvl="0" indent="0">
              <a:buNone/>
            </a:pPr>
            <a:endParaRPr lang="en-US" sz="1100" dirty="0">
              <a:solidFill>
                <a:schemeClr val="lt2"/>
              </a:solidFill>
            </a:endParaRPr>
          </a:p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1. PERENCANAAN</a:t>
            </a:r>
          </a:p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   - </a:t>
            </a:r>
            <a:r>
              <a:rPr lang="en-US" sz="1100" dirty="0" err="1">
                <a:solidFill>
                  <a:schemeClr val="lt2"/>
                </a:solidFill>
              </a:rPr>
              <a:t>Identifikasi</a:t>
            </a:r>
            <a:r>
              <a:rPr lang="en-US" sz="1100" dirty="0">
                <a:solidFill>
                  <a:schemeClr val="lt2"/>
                </a:solidFill>
              </a:rPr>
              <a:t> </a:t>
            </a:r>
            <a:r>
              <a:rPr lang="en-US" sz="1100" dirty="0" err="1">
                <a:solidFill>
                  <a:schemeClr val="lt2"/>
                </a:solidFill>
              </a:rPr>
              <a:t>kebutuhan</a:t>
            </a:r>
            <a:r>
              <a:rPr lang="en-US" sz="1100" dirty="0">
                <a:solidFill>
                  <a:schemeClr val="lt2"/>
                </a:solidFill>
              </a:rPr>
              <a:t> </a:t>
            </a:r>
            <a:r>
              <a:rPr lang="en-US" sz="1100" dirty="0" err="1">
                <a:solidFill>
                  <a:schemeClr val="lt2"/>
                </a:solidFill>
              </a:rPr>
              <a:t>klinik</a:t>
            </a:r>
            <a:endParaRPr lang="en-US" sz="1100" dirty="0">
              <a:solidFill>
                <a:schemeClr val="lt2"/>
              </a:solidFill>
            </a:endParaRPr>
          </a:p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   - </a:t>
            </a:r>
            <a:r>
              <a:rPr lang="en-US" sz="1100" dirty="0" err="1">
                <a:solidFill>
                  <a:schemeClr val="lt2"/>
                </a:solidFill>
              </a:rPr>
              <a:t>Analisis</a:t>
            </a:r>
            <a:r>
              <a:rPr lang="en-US" sz="1100" dirty="0">
                <a:solidFill>
                  <a:schemeClr val="lt2"/>
                </a:solidFill>
              </a:rPr>
              <a:t> </a:t>
            </a:r>
            <a:r>
              <a:rPr lang="en-US" sz="1100" dirty="0" err="1">
                <a:solidFill>
                  <a:schemeClr val="lt2"/>
                </a:solidFill>
              </a:rPr>
              <a:t>kelayakan</a:t>
            </a:r>
            <a:r>
              <a:rPr lang="en-US" sz="1100" dirty="0">
                <a:solidFill>
                  <a:schemeClr val="lt2"/>
                </a:solidFill>
              </a:rPr>
              <a:t> </a:t>
            </a:r>
            <a:r>
              <a:rPr lang="en-US" sz="1100" dirty="0" err="1">
                <a:solidFill>
                  <a:schemeClr val="lt2"/>
                </a:solidFill>
              </a:rPr>
              <a:t>sistem</a:t>
            </a:r>
            <a:endParaRPr lang="en-US" sz="1100" dirty="0">
              <a:solidFill>
                <a:schemeClr val="lt2"/>
              </a:solidFill>
            </a:endParaRPr>
          </a:p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   - </a:t>
            </a:r>
            <a:r>
              <a:rPr lang="en-US" sz="1100" dirty="0" err="1">
                <a:solidFill>
                  <a:schemeClr val="lt2"/>
                </a:solidFill>
              </a:rPr>
              <a:t>Penyusunan</a:t>
            </a:r>
            <a:r>
              <a:rPr lang="en-US" sz="1100" dirty="0">
                <a:solidFill>
                  <a:schemeClr val="lt2"/>
                </a:solidFill>
              </a:rPr>
              <a:t> </a:t>
            </a:r>
            <a:r>
              <a:rPr lang="en-US" sz="1100" dirty="0" err="1">
                <a:solidFill>
                  <a:schemeClr val="lt2"/>
                </a:solidFill>
              </a:rPr>
              <a:t>rencana</a:t>
            </a:r>
            <a:r>
              <a:rPr lang="en-US" sz="1100" dirty="0">
                <a:solidFill>
                  <a:schemeClr val="lt2"/>
                </a:solidFill>
              </a:rPr>
              <a:t> </a:t>
            </a:r>
            <a:r>
              <a:rPr lang="en-US" sz="1100" dirty="0" err="1">
                <a:solidFill>
                  <a:schemeClr val="lt2"/>
                </a:solidFill>
              </a:rPr>
              <a:t>proyek</a:t>
            </a:r>
            <a:endParaRPr lang="en-US" sz="1100" dirty="0">
              <a:solidFill>
                <a:schemeClr val="lt2"/>
              </a:solidFill>
            </a:endParaRPr>
          </a:p>
          <a:p>
            <a:pPr marL="0" lvl="0" indent="0">
              <a:buNone/>
            </a:pPr>
            <a:endParaRPr lang="en-US" sz="1100" dirty="0">
              <a:solidFill>
                <a:schemeClr val="lt2"/>
              </a:solidFill>
            </a:endParaRPr>
          </a:p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2. ANALISIS</a:t>
            </a:r>
          </a:p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   - </a:t>
            </a:r>
            <a:r>
              <a:rPr lang="en-US" sz="1100" dirty="0" err="1">
                <a:solidFill>
                  <a:schemeClr val="lt2"/>
                </a:solidFill>
              </a:rPr>
              <a:t>Studi</a:t>
            </a:r>
            <a:r>
              <a:rPr lang="en-US" sz="1100" dirty="0">
                <a:solidFill>
                  <a:schemeClr val="lt2"/>
                </a:solidFill>
              </a:rPr>
              <a:t> proses </a:t>
            </a:r>
            <a:r>
              <a:rPr lang="en-US" sz="1100" dirty="0" err="1">
                <a:solidFill>
                  <a:schemeClr val="lt2"/>
                </a:solidFill>
              </a:rPr>
              <a:t>bisnis</a:t>
            </a:r>
            <a:r>
              <a:rPr lang="en-US" sz="1100" dirty="0">
                <a:solidFill>
                  <a:schemeClr val="lt2"/>
                </a:solidFill>
              </a:rPr>
              <a:t> </a:t>
            </a:r>
            <a:r>
              <a:rPr lang="en-US" sz="1100" dirty="0" err="1">
                <a:solidFill>
                  <a:schemeClr val="lt2"/>
                </a:solidFill>
              </a:rPr>
              <a:t>klinik</a:t>
            </a:r>
            <a:endParaRPr lang="en-US" sz="1100" dirty="0">
              <a:solidFill>
                <a:schemeClr val="lt2"/>
              </a:solidFill>
            </a:endParaRPr>
          </a:p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   - </a:t>
            </a:r>
            <a:r>
              <a:rPr lang="en-US" sz="1100" dirty="0" err="1">
                <a:solidFill>
                  <a:schemeClr val="lt2"/>
                </a:solidFill>
              </a:rPr>
              <a:t>Pengumpulan</a:t>
            </a:r>
            <a:r>
              <a:rPr lang="en-US" sz="1100" dirty="0">
                <a:solidFill>
                  <a:schemeClr val="lt2"/>
                </a:solidFill>
              </a:rPr>
              <a:t> </a:t>
            </a:r>
            <a:r>
              <a:rPr lang="en-US" sz="1100" dirty="0" err="1">
                <a:solidFill>
                  <a:schemeClr val="lt2"/>
                </a:solidFill>
              </a:rPr>
              <a:t>kebutuhan</a:t>
            </a:r>
            <a:r>
              <a:rPr lang="en-US" sz="1100" dirty="0">
                <a:solidFill>
                  <a:schemeClr val="lt2"/>
                </a:solidFill>
              </a:rPr>
              <a:t> </a:t>
            </a:r>
            <a:r>
              <a:rPr lang="en-US" sz="1100" dirty="0" err="1">
                <a:solidFill>
                  <a:schemeClr val="lt2"/>
                </a:solidFill>
              </a:rPr>
              <a:t>fungsional</a:t>
            </a:r>
            <a:endParaRPr lang="en-US" sz="1100" dirty="0">
              <a:solidFill>
                <a:schemeClr val="lt2"/>
              </a:solidFill>
            </a:endParaRPr>
          </a:p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   - </a:t>
            </a:r>
            <a:r>
              <a:rPr lang="en-US" sz="1100" dirty="0" err="1">
                <a:solidFill>
                  <a:schemeClr val="lt2"/>
                </a:solidFill>
              </a:rPr>
              <a:t>Analisis</a:t>
            </a:r>
            <a:r>
              <a:rPr lang="en-US" sz="1100" dirty="0">
                <a:solidFill>
                  <a:schemeClr val="lt2"/>
                </a:solidFill>
              </a:rPr>
              <a:t> </a:t>
            </a:r>
            <a:r>
              <a:rPr lang="en-US" sz="1100" dirty="0" err="1">
                <a:solidFill>
                  <a:schemeClr val="lt2"/>
                </a:solidFill>
              </a:rPr>
              <a:t>sistem</a:t>
            </a:r>
            <a:r>
              <a:rPr lang="en-US" sz="1100" dirty="0">
                <a:solidFill>
                  <a:schemeClr val="lt2"/>
                </a:solidFill>
              </a:rPr>
              <a:t> manual yang </a:t>
            </a:r>
            <a:r>
              <a:rPr lang="en-US" sz="1100" dirty="0" err="1">
                <a:solidFill>
                  <a:schemeClr val="lt2"/>
                </a:solidFill>
              </a:rPr>
              <a:t>berjalan</a:t>
            </a:r>
            <a:endParaRPr lang="en-US" sz="1100" dirty="0">
              <a:solidFill>
                <a:schemeClr val="lt2"/>
              </a:solidFill>
            </a:endParaRPr>
          </a:p>
          <a:p>
            <a:pPr marL="0" lvl="0" indent="0">
              <a:buNone/>
            </a:pPr>
            <a:endParaRPr lang="en-US" sz="1100" dirty="0">
              <a:solidFill>
                <a:schemeClr val="lt2"/>
              </a:solidFill>
            </a:endParaRPr>
          </a:p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3. PERANCANGAN</a:t>
            </a:r>
          </a:p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   - </a:t>
            </a:r>
            <a:r>
              <a:rPr lang="en-US" sz="1100" dirty="0" err="1">
                <a:solidFill>
                  <a:schemeClr val="lt2"/>
                </a:solidFill>
              </a:rPr>
              <a:t>Desain</a:t>
            </a:r>
            <a:r>
              <a:rPr lang="en-US" sz="1100" dirty="0">
                <a:solidFill>
                  <a:schemeClr val="lt2"/>
                </a:solidFill>
              </a:rPr>
              <a:t> database &amp; </a:t>
            </a:r>
            <a:r>
              <a:rPr lang="en-US" sz="1100" dirty="0" err="1">
                <a:solidFill>
                  <a:schemeClr val="lt2"/>
                </a:solidFill>
              </a:rPr>
              <a:t>arsitektur</a:t>
            </a:r>
            <a:endParaRPr lang="en-US" sz="1100" dirty="0">
              <a:solidFill>
                <a:schemeClr val="lt2"/>
              </a:solidFill>
            </a:endParaRPr>
          </a:p>
          <a:p>
            <a:pPr marL="0" lv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   - </a:t>
            </a:r>
            <a:r>
              <a:rPr lang="en-US" sz="1100" dirty="0" err="1">
                <a:solidFill>
                  <a:schemeClr val="lt2"/>
                </a:solidFill>
              </a:rPr>
              <a:t>Pembuatan</a:t>
            </a:r>
            <a:r>
              <a:rPr lang="en-US" sz="1100" dirty="0">
                <a:solidFill>
                  <a:schemeClr val="lt2"/>
                </a:solidFill>
              </a:rPr>
              <a:t> wireframe UI/UX</a:t>
            </a:r>
          </a:p>
        </p:txBody>
      </p:sp>
      <p:cxnSp>
        <p:nvCxnSpPr>
          <p:cNvPr id="2" name="Google Shape;414;p48">
            <a:extLst>
              <a:ext uri="{FF2B5EF4-FFF2-40B4-BE49-F238E27FC236}">
                <a16:creationId xmlns:a16="http://schemas.microsoft.com/office/drawing/2014/main" id="{2CA0A99F-8E4C-B859-D9FA-51B05098D684}"/>
              </a:ext>
            </a:extLst>
          </p:cNvPr>
          <p:cNvCxnSpPr>
            <a:cxnSpLocks/>
          </p:cNvCxnSpPr>
          <p:nvPr/>
        </p:nvCxnSpPr>
        <p:spPr>
          <a:xfrm flipV="1">
            <a:off x="617561" y="1103400"/>
            <a:ext cx="4441473" cy="152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3;p53">
            <a:extLst>
              <a:ext uri="{FF2B5EF4-FFF2-40B4-BE49-F238E27FC236}">
                <a16:creationId xmlns:a16="http://schemas.microsoft.com/office/drawing/2014/main" id="{C5725B70-0A64-4983-ABF1-AFEF38E1AF2B}"/>
              </a:ext>
            </a:extLst>
          </p:cNvPr>
          <p:cNvSpPr txBox="1">
            <a:spLocks/>
          </p:cNvSpPr>
          <p:nvPr/>
        </p:nvSpPr>
        <p:spPr>
          <a:xfrm>
            <a:off x="3783127" y="1592558"/>
            <a:ext cx="2901970" cy="97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Lato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4. PENGUJIAN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   - Unit testing &amp; integration testing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   - Uji </a:t>
            </a:r>
            <a:r>
              <a:rPr lang="en-US" sz="1100" dirty="0" err="1">
                <a:solidFill>
                  <a:schemeClr val="lt2"/>
                </a:solidFill>
              </a:rPr>
              <a:t>fungsionalitas</a:t>
            </a:r>
            <a:r>
              <a:rPr lang="en-US" sz="1100" dirty="0">
                <a:solidFill>
                  <a:schemeClr val="lt2"/>
                </a:solidFill>
              </a:rPr>
              <a:t> prototype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lt2"/>
                </a:solidFill>
              </a:rPr>
              <a:t>   - User Acceptance Testing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Konteks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78018CD-5B03-4106-B5A7-4D9BAAC7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566" y="1219519"/>
            <a:ext cx="4205968" cy="33845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Level 0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C01CD-EA6B-4E78-B22E-9E442ED3B7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35396" y="1103400"/>
            <a:ext cx="5816009" cy="35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6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Rinci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BB49B-2909-4E11-977C-650C24E2846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1"/>
          <a:stretch>
            <a:fillRect/>
          </a:stretch>
        </p:blipFill>
        <p:spPr bwMode="auto">
          <a:xfrm>
            <a:off x="1719461" y="1145932"/>
            <a:ext cx="5362347" cy="3362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2940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09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Use Case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1711A-1ECD-4304-B15E-21EE1A134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23" y="1091970"/>
            <a:ext cx="3216554" cy="35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515"/>
      </p:ext>
    </p:extLst>
  </p:cSld>
  <p:clrMapOvr>
    <a:masterClrMapping/>
  </p:clrMapOvr>
</p:sld>
</file>

<file path=ppt/theme/theme1.xml><?xml version="1.0" encoding="utf-8"?>
<a:theme xmlns:a="http://schemas.openxmlformats.org/drawingml/2006/main" name="Hispanic All Saints' Day by Slidesgo">
  <a:themeElements>
    <a:clrScheme name="Simple Light">
      <a:dk1>
        <a:srgbClr val="79422A"/>
      </a:dk1>
      <a:lt1>
        <a:srgbClr val="FBEFD0"/>
      </a:lt1>
      <a:dk2>
        <a:srgbClr val="D59668"/>
      </a:dk2>
      <a:lt2>
        <a:srgbClr val="362B25"/>
      </a:lt2>
      <a:accent1>
        <a:srgbClr val="C36546"/>
      </a:accent1>
      <a:accent2>
        <a:srgbClr val="A3856E"/>
      </a:accent2>
      <a:accent3>
        <a:srgbClr val="FFD173"/>
      </a:accent3>
      <a:accent4>
        <a:srgbClr val="FFFFFF"/>
      </a:accent4>
      <a:accent5>
        <a:srgbClr val="FFFFFF"/>
      </a:accent5>
      <a:accent6>
        <a:srgbClr val="FFFFFF"/>
      </a:accent6>
      <a:hlink>
        <a:srgbClr val="7942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390</Words>
  <Application>Microsoft Office PowerPoint</Application>
  <PresentationFormat>On-screen Show (16:9)</PresentationFormat>
  <Paragraphs>76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Playfair Display</vt:lpstr>
      <vt:lpstr>Roboto Condensed Light</vt:lpstr>
      <vt:lpstr>Open Sans</vt:lpstr>
      <vt:lpstr>Lato</vt:lpstr>
      <vt:lpstr>Bebas Neue</vt:lpstr>
      <vt:lpstr>Arial</vt:lpstr>
      <vt:lpstr>Hispanic All Saints' Day by Slidesgo</vt:lpstr>
      <vt:lpstr>Klinik NusaCare</vt:lpstr>
      <vt:lpstr>Anggota Kelompok</vt:lpstr>
      <vt:lpstr>PENDAHULUAN</vt:lpstr>
      <vt:lpstr>TUJUAN</vt:lpstr>
      <vt:lpstr>PEMBAHASAN METODE SDLC </vt:lpstr>
      <vt:lpstr>Diagram Konteks</vt:lpstr>
      <vt:lpstr>Diagram Level 0</vt:lpstr>
      <vt:lpstr>Diagram Rinci</vt:lpstr>
      <vt:lpstr>Diagram Use Case</vt:lpstr>
      <vt:lpstr>Diagram Activity </vt:lpstr>
      <vt:lpstr>Diagram Class </vt:lpstr>
      <vt:lpstr>Diagram Sequence </vt:lpstr>
      <vt:lpstr>Diagram Sequence </vt:lpstr>
      <vt:lpstr>Diagram ERD</vt:lpstr>
      <vt:lpstr>Result</vt:lpstr>
      <vt:lpstr>Halaman </vt:lpstr>
      <vt:lpstr>Halaman </vt:lpstr>
      <vt:lpstr>Halaman </vt:lpstr>
      <vt:lpstr>KESIMPULAN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Klinik NusaCare</dc:title>
  <dc:creator>Siti Nurhalimah</dc:creator>
  <cp:lastModifiedBy>user</cp:lastModifiedBy>
  <cp:revision>5</cp:revision>
  <dcterms:modified xsi:type="dcterms:W3CDTF">2026-01-20T16:23:05Z</dcterms:modified>
</cp:coreProperties>
</file>